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93" r:id="rId2"/>
    <p:sldId id="407" r:id="rId3"/>
    <p:sldId id="415" r:id="rId4"/>
    <p:sldId id="416" r:id="rId5"/>
    <p:sldId id="414" r:id="rId6"/>
    <p:sldId id="413" r:id="rId7"/>
    <p:sldId id="423" r:id="rId8"/>
    <p:sldId id="422" r:id="rId9"/>
    <p:sldId id="421" r:id="rId10"/>
    <p:sldId id="420" r:id="rId11"/>
    <p:sldId id="425" r:id="rId12"/>
    <p:sldId id="424" r:id="rId13"/>
    <p:sldId id="426" r:id="rId14"/>
    <p:sldId id="419" r:id="rId15"/>
    <p:sldId id="427" r:id="rId16"/>
    <p:sldId id="418" r:id="rId17"/>
    <p:sldId id="417" r:id="rId18"/>
    <p:sldId id="412" r:id="rId19"/>
    <p:sldId id="411" r:id="rId20"/>
    <p:sldId id="410" r:id="rId21"/>
    <p:sldId id="409" r:id="rId22"/>
    <p:sldId id="408" r:id="rId23"/>
    <p:sldId id="428" r:id="rId24"/>
    <p:sldId id="429" r:id="rId25"/>
    <p:sldId id="430" r:id="rId26"/>
    <p:sldId id="431" r:id="rId27"/>
    <p:sldId id="435" r:id="rId28"/>
    <p:sldId id="432" r:id="rId29"/>
    <p:sldId id="434" r:id="rId30"/>
    <p:sldId id="439" r:id="rId31"/>
    <p:sldId id="438" r:id="rId32"/>
    <p:sldId id="437" r:id="rId33"/>
    <p:sldId id="440" r:id="rId34"/>
    <p:sldId id="436" r:id="rId35"/>
    <p:sldId id="444" r:id="rId36"/>
    <p:sldId id="443" r:id="rId37"/>
    <p:sldId id="442" r:id="rId38"/>
    <p:sldId id="441" r:id="rId39"/>
    <p:sldId id="433" r:id="rId40"/>
    <p:sldId id="448" r:id="rId41"/>
    <p:sldId id="447" r:id="rId42"/>
    <p:sldId id="446" r:id="rId43"/>
    <p:sldId id="445" r:id="rId44"/>
    <p:sldId id="406" r:id="rId45"/>
    <p:sldId id="405" r:id="rId46"/>
    <p:sldId id="404" r:id="rId47"/>
    <p:sldId id="403" r:id="rId48"/>
    <p:sldId id="402" r:id="rId49"/>
    <p:sldId id="401" r:id="rId50"/>
    <p:sldId id="342" r:id="rId51"/>
    <p:sldId id="344" r:id="rId52"/>
    <p:sldId id="293" r:id="rId53"/>
    <p:sldId id="313" r:id="rId54"/>
    <p:sldId id="320" r:id="rId55"/>
    <p:sldId id="316" r:id="rId56"/>
    <p:sldId id="261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61" autoAdjust="0"/>
    <p:restoredTop sz="94660"/>
  </p:normalViewPr>
  <p:slideViewPr>
    <p:cSldViewPr snapToGrid="0">
      <p:cViewPr varScale="1">
        <p:scale>
          <a:sx n="74" d="100"/>
          <a:sy n="74" d="100"/>
        </p:scale>
        <p:origin x="58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9/4/2015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9/4/2015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9/4/2015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9/4/2015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9/4/2015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9/4/2015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lideshare.net/arnold7490/unit-3-java?next_slideshow=1" TargetMode="External"/><Relationship Id="rId3" Type="http://schemas.openxmlformats.org/officeDocument/2006/relationships/hyperlink" Target="http://www.slideshare.net/EdurekaIN/java-class-3" TargetMode="External"/><Relationship Id="rId7" Type="http://schemas.openxmlformats.org/officeDocument/2006/relationships/hyperlink" Target="http://www.slideshare.net/arnold7490/unit-4-java" TargetMode="External"/><Relationship Id="rId2" Type="http://schemas.openxmlformats.org/officeDocument/2006/relationships/hyperlink" Target="https://docs.oracle.com/javase/tutorial/reallybig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lideshare.net/MindfireSolutions/java-garbage-collection-how-it-works?next_slideshow=1" TargetMode="External"/><Relationship Id="rId5" Type="http://schemas.openxmlformats.org/officeDocument/2006/relationships/hyperlink" Target="http://www.slideshare.net/abdurrehmanabdurrehman391/java-advancedoop" TargetMode="External"/><Relationship Id="rId10" Type="http://schemas.openxmlformats.org/officeDocument/2006/relationships/hyperlink" Target="http://www.slideshare.net/muralidhar9e/java-exception-handling-ppt" TargetMode="External"/><Relationship Id="rId4" Type="http://schemas.openxmlformats.org/officeDocument/2006/relationships/hyperlink" Target="http://www.slideshare.net/abdurrehmanabdurrehman391/variables-and-data-types-by-sir-khalid" TargetMode="External"/><Relationship Id="rId9" Type="http://schemas.openxmlformats.org/officeDocument/2006/relationships/hyperlink" Target="http://www.slideshare.net/tushardesarda/java-tutorial-3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338"/>
            <a:ext cx="8925059" cy="670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51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792936"/>
            <a:ext cx="6762526" cy="507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1792936"/>
            <a:ext cx="6777552" cy="508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36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1792936"/>
            <a:ext cx="6762526" cy="507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51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22" y="1792936"/>
            <a:ext cx="6781935" cy="509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21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90" y="1792936"/>
            <a:ext cx="6794813" cy="510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2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539" y="1792936"/>
            <a:ext cx="6756176" cy="507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3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538" y="1792936"/>
            <a:ext cx="6746369" cy="506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42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1792936"/>
            <a:ext cx="6777552" cy="508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04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4" y="1792936"/>
            <a:ext cx="6746369" cy="506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8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96" y="1792936"/>
            <a:ext cx="6769055" cy="508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5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34" y="1792936"/>
            <a:ext cx="6820570" cy="512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1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1792936"/>
            <a:ext cx="6751794" cy="506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2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90" y="1792936"/>
            <a:ext cx="6794813" cy="510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9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24" y="1792936"/>
            <a:ext cx="6756176" cy="507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3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59" y="1792936"/>
            <a:ext cx="6769055" cy="508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4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61" y="1792936"/>
            <a:ext cx="6794812" cy="510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3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69" y="1792936"/>
            <a:ext cx="6787166" cy="509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6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538" y="1792936"/>
            <a:ext cx="6794813" cy="510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6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23" y="1792936"/>
            <a:ext cx="6769055" cy="508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70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1793801"/>
            <a:ext cx="6803310" cy="510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2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1792936"/>
            <a:ext cx="6777552" cy="508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5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1792936"/>
            <a:ext cx="6777552" cy="508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3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76" y="1792936"/>
            <a:ext cx="6756176" cy="507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7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792936"/>
            <a:ext cx="6762526" cy="507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97" y="1792936"/>
            <a:ext cx="6756176" cy="507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69" y="1792936"/>
            <a:ext cx="6787166" cy="509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57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68" y="1792936"/>
            <a:ext cx="6800045" cy="510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11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18" y="1792936"/>
            <a:ext cx="6781934" cy="509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0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4" y="1792936"/>
            <a:ext cx="6746369" cy="506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3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80" y="1792936"/>
            <a:ext cx="6756177" cy="507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7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4" y="1792936"/>
            <a:ext cx="6790431" cy="509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3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12" y="1792936"/>
            <a:ext cx="6807692" cy="511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6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1792936"/>
            <a:ext cx="6777552" cy="508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2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18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83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33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9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543" y="2420024"/>
            <a:ext cx="2962913" cy="201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3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09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74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42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84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05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18" y="1792936"/>
            <a:ext cx="6781934" cy="509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2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68" y="3854337"/>
            <a:ext cx="5004784" cy="28860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644" y="1894736"/>
            <a:ext cx="60769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54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 and inheritance</a:t>
            </a:r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</p:spTree>
    <p:extLst>
      <p:ext uri="{BB962C8B-B14F-4D97-AF65-F5344CB8AC3E}">
        <p14:creationId xmlns:p14="http://schemas.microsoft.com/office/powerpoint/2010/main" val="266670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- miscellaneous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6975" y="2099256"/>
            <a:ext cx="664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02919" y="2575775"/>
            <a:ext cx="8224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Type Comparison Operator </a:t>
            </a:r>
            <a:r>
              <a:rPr lang="en-US" sz="2800" b="1" dirty="0" err="1"/>
              <a:t>instanceof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00766" y="3098995"/>
            <a:ext cx="9440214" cy="319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202919" y="3222106"/>
            <a:ext cx="8224416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dirty="0" err="1"/>
              <a:t>instanceof</a:t>
            </a:r>
            <a:r>
              <a:rPr lang="en-US" sz="2000" dirty="0"/>
              <a:t> operator compares an object to a specified type. 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You </a:t>
            </a:r>
            <a:r>
              <a:rPr lang="en-US" sz="2000" dirty="0"/>
              <a:t>can use it to test if an object is an instance of a class, an instance of a subclass, or an instance of a class that implements a particular </a:t>
            </a:r>
            <a:r>
              <a:rPr lang="en-US" sz="2000" dirty="0" smtClean="0"/>
              <a:t>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Classes implementing interfaces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class </a:t>
            </a:r>
            <a:r>
              <a:rPr lang="en-US" sz="2000" dirty="0" err="1"/>
              <a:t>MyClass</a:t>
            </a:r>
            <a:r>
              <a:rPr lang="en-US" sz="2000" dirty="0"/>
              <a:t> extends </a:t>
            </a:r>
            <a:r>
              <a:rPr lang="en-US" sz="2000" dirty="0" err="1"/>
              <a:t>MySuperClass</a:t>
            </a:r>
            <a:r>
              <a:rPr lang="en-US" sz="2000" dirty="0"/>
              <a:t> implements </a:t>
            </a:r>
            <a:r>
              <a:rPr lang="en-US" sz="2000" dirty="0" err="1"/>
              <a:t>YourInterface</a:t>
            </a:r>
            <a:r>
              <a:rPr lang="en-US" sz="2000" dirty="0"/>
              <a:t> {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  // field, constructor, 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  // method declarations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628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- miscellaneous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6975" y="2099256"/>
            <a:ext cx="664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0375" y="1792936"/>
            <a:ext cx="9994005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 err="1" smtClean="0"/>
              <a:t>Varargs</a:t>
            </a:r>
            <a:r>
              <a:rPr lang="en-US" sz="3200" b="1" u="sng" dirty="0" smtClean="0"/>
              <a:t> – Specifying Arbitrary number of arguments</a:t>
            </a:r>
          </a:p>
          <a:p>
            <a:r>
              <a:rPr lang="en-US" dirty="0"/>
              <a:t>public Polygon </a:t>
            </a:r>
            <a:r>
              <a:rPr lang="en-US" dirty="0" err="1"/>
              <a:t>polygonFrom</a:t>
            </a:r>
            <a:r>
              <a:rPr lang="en-US" dirty="0"/>
              <a:t>(Point... corners) {</a:t>
            </a:r>
          </a:p>
          <a:p>
            <a:r>
              <a:rPr lang="en-US" dirty="0"/>
              <a:t>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numberOfSides</a:t>
            </a:r>
            <a:r>
              <a:rPr lang="en-US" dirty="0"/>
              <a:t> = </a:t>
            </a:r>
            <a:r>
              <a:rPr lang="en-US" dirty="0" err="1"/>
              <a:t>corners.length</a:t>
            </a:r>
            <a:r>
              <a:rPr lang="en-US" dirty="0"/>
              <a:t>;</a:t>
            </a:r>
          </a:p>
          <a:p>
            <a:r>
              <a:rPr lang="en-US" dirty="0"/>
              <a:t>    double squareOfSide1, lengthOfSide1;</a:t>
            </a:r>
          </a:p>
          <a:p>
            <a:r>
              <a:rPr lang="en-US" dirty="0"/>
              <a:t>    squareOfSide1 = (corners[1].x - corners[0].x)</a:t>
            </a:r>
          </a:p>
          <a:p>
            <a:r>
              <a:rPr lang="en-US" dirty="0"/>
              <a:t>                     * (corners[1].x - corners[0].x) </a:t>
            </a:r>
          </a:p>
          <a:p>
            <a:r>
              <a:rPr lang="en-US" dirty="0"/>
              <a:t>                     + (corners[1].y - corners[0].y)</a:t>
            </a:r>
          </a:p>
          <a:p>
            <a:r>
              <a:rPr lang="en-US" dirty="0"/>
              <a:t>                     * (corners[1].y - corners[0].y);</a:t>
            </a:r>
          </a:p>
          <a:p>
            <a:r>
              <a:rPr lang="en-US" dirty="0"/>
              <a:t>    lengthOfSide1 = </a:t>
            </a:r>
            <a:r>
              <a:rPr lang="en-US" dirty="0" err="1"/>
              <a:t>Math.sqrt</a:t>
            </a:r>
            <a:r>
              <a:rPr lang="en-US" dirty="0"/>
              <a:t>(squareOfSide1);</a:t>
            </a:r>
          </a:p>
          <a:p>
            <a:endParaRPr lang="en-US" dirty="0"/>
          </a:p>
          <a:p>
            <a:r>
              <a:rPr lang="en-US" dirty="0"/>
              <a:t>    // more method body code follows that creates and returns a </a:t>
            </a:r>
          </a:p>
          <a:p>
            <a:r>
              <a:rPr lang="en-US" dirty="0"/>
              <a:t>    // polygon connecting the Points</a:t>
            </a:r>
          </a:p>
          <a:p>
            <a:r>
              <a:rPr lang="en-US" dirty="0" smtClean="0"/>
              <a:t>}</a:t>
            </a:r>
          </a:p>
          <a:p>
            <a:r>
              <a:rPr lang="en-US" sz="1400" dirty="0"/>
              <a:t>You will most commonly see </a:t>
            </a:r>
            <a:r>
              <a:rPr lang="en-US" sz="1400" dirty="0" err="1"/>
              <a:t>varargs</a:t>
            </a:r>
            <a:r>
              <a:rPr lang="en-US" sz="1400" dirty="0"/>
              <a:t> with the printing methods; for example, this </a:t>
            </a:r>
            <a:r>
              <a:rPr lang="en-US" sz="1400" dirty="0" err="1"/>
              <a:t>printf</a:t>
            </a:r>
            <a:r>
              <a:rPr lang="en-US" sz="1400" dirty="0"/>
              <a:t> method:</a:t>
            </a:r>
          </a:p>
          <a:p>
            <a:endParaRPr lang="en-US" sz="1400" dirty="0"/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public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PrintStream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printf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(String format, Object...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args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r>
              <a:rPr lang="en-US" sz="1400" dirty="0"/>
              <a:t>allows you to print an arbitrary number of objects. It can be called like this:</a:t>
            </a:r>
          </a:p>
          <a:p>
            <a:r>
              <a:rPr lang="en-US" sz="1400" dirty="0" err="1" smtClean="0">
                <a:solidFill>
                  <a:schemeClr val="accent6">
                    <a:lumMod val="75000"/>
                  </a:schemeClr>
                </a:solidFill>
              </a:rPr>
              <a:t>System.out.printf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("%s: %d, %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s%n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", name,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idnum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, address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);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00766" y="3098995"/>
            <a:ext cx="9440214" cy="319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01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- miscellaneous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6975" y="2099256"/>
            <a:ext cx="664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0375" y="1792936"/>
            <a:ext cx="99940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Returning a Class or </a:t>
            </a:r>
            <a:r>
              <a:rPr lang="en-US" sz="2800" u="sng" dirty="0" smtClean="0"/>
              <a:t>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/>
              <a:t>When a method uses a class name as its return </a:t>
            </a:r>
            <a:r>
              <a:rPr lang="en-US" sz="2400" i="1" dirty="0" smtClean="0"/>
              <a:t>type </a:t>
            </a:r>
            <a:r>
              <a:rPr lang="en-US" sz="2400" i="1" dirty="0"/>
              <a:t>the class of the type of the returned object must be either a subclass of, or the exact class of, the return </a:t>
            </a:r>
            <a:r>
              <a:rPr lang="en-US" sz="2400" i="1" dirty="0" smtClean="0"/>
              <a:t>type.</a:t>
            </a:r>
            <a:endParaRPr lang="en-US" sz="24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74" y="4512753"/>
            <a:ext cx="2150771" cy="22538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93206" y="3608818"/>
            <a:ext cx="85987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public Number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returnANumber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() {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   ...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}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returnANumber</a:t>
            </a:r>
            <a:r>
              <a:rPr lang="en-US" dirty="0"/>
              <a:t> method can return an </a:t>
            </a:r>
            <a:r>
              <a:rPr lang="en-US" dirty="0" err="1"/>
              <a:t>ImaginaryNumber</a:t>
            </a:r>
            <a:r>
              <a:rPr lang="en-US" dirty="0"/>
              <a:t> but not an Object. </a:t>
            </a:r>
            <a:r>
              <a:rPr lang="en-US" dirty="0" err="1"/>
              <a:t>ImaginaryNumber</a:t>
            </a:r>
            <a:r>
              <a:rPr lang="en-US" dirty="0"/>
              <a:t> is a Number because it's a subclass of Number. However, an Object is not necessarily a Number — it could be a String or another type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0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java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6975" y="2099256"/>
            <a:ext cx="664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0375" y="1792936"/>
            <a:ext cx="999400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Garbage collection</a:t>
            </a:r>
          </a:p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JDBC</a:t>
            </a:r>
          </a:p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Lambda expressions</a:t>
            </a:r>
          </a:p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Annotations</a:t>
            </a:r>
          </a:p>
          <a:p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00766" y="3098995"/>
            <a:ext cx="9440214" cy="319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55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docs.oracle.com/javase/tutorial/reallybigindex.html</a:t>
            </a:r>
            <a:endParaRPr lang="en-US" dirty="0" smtClean="0"/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www.slideshare.net/EdurekaIN/java-class-3</a:t>
            </a:r>
            <a:endParaRPr lang="en-US" dirty="0" smtClean="0"/>
          </a:p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www.slideshare.net/abdurrehmanabdurrehman391/variables-and-data-types-by-sir-khalid</a:t>
            </a:r>
            <a:endParaRPr lang="en-US" dirty="0" smtClean="0"/>
          </a:p>
          <a:p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www.slideshare.net/abdurrehmanabdurrehman391/java-advancedoop</a:t>
            </a:r>
            <a:endParaRPr lang="en-US" dirty="0" smtClean="0"/>
          </a:p>
          <a:p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www.slideshare.net/MindfireSolutions/java-garbage-collection-how-it-works?next_slideshow=1</a:t>
            </a:r>
            <a:endParaRPr lang="en-US" dirty="0" smtClean="0"/>
          </a:p>
          <a:p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www.slideshare.net/arnold7490/unit-4-java</a:t>
            </a:r>
            <a:endParaRPr lang="en-US" dirty="0" smtClean="0"/>
          </a:p>
          <a:p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www.slideshare.net/arnold7490/unit-3-java?next_slideshow=1</a:t>
            </a:r>
            <a:endParaRPr lang="en-US" dirty="0" smtClean="0"/>
          </a:p>
          <a:p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www.slideshare.net/tushardesarda/java-tutorial-3</a:t>
            </a:r>
            <a:endParaRPr lang="en-US" dirty="0" smtClean="0"/>
          </a:p>
          <a:p>
            <a:r>
              <a:rPr lang="en-US" dirty="0">
                <a:hlinkClick r:id="rId10"/>
              </a:rPr>
              <a:t>http://</a:t>
            </a:r>
            <a:r>
              <a:rPr lang="en-US" dirty="0" smtClean="0">
                <a:hlinkClick r:id="rId10"/>
              </a:rPr>
              <a:t>www.slideshare.net/muralidhar9e/java-exception-handling-ppt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68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1792936"/>
            <a:ext cx="6777552" cy="508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74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69" y="1792936"/>
            <a:ext cx="6787166" cy="509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3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69" y="1792936"/>
            <a:ext cx="6787166" cy="509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41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69" y="1792936"/>
            <a:ext cx="6812924" cy="511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34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2841</TotalTime>
  <Words>414</Words>
  <Application>Microsoft Office PowerPoint</Application>
  <PresentationFormat>Widescreen</PresentationFormat>
  <Paragraphs>111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Corbel</vt:lpstr>
      <vt:lpstr>Wingdings</vt:lpstr>
      <vt:lpstr>Banded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</vt:lpstr>
      <vt:lpstr>inheritance</vt:lpstr>
      <vt:lpstr>inheritance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Interfaces and inheritance</vt:lpstr>
      <vt:lpstr>Java - miscellaneous</vt:lpstr>
      <vt:lpstr>Java - miscellaneous</vt:lpstr>
      <vt:lpstr>Java - miscellaneous</vt:lpstr>
      <vt:lpstr>Advanced java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programming fundamentals</dc:title>
  <dc:creator>Nasiruddin.Shaikh</dc:creator>
  <cp:lastModifiedBy>Nasiruddin.Shaikh</cp:lastModifiedBy>
  <cp:revision>717</cp:revision>
  <dcterms:created xsi:type="dcterms:W3CDTF">2015-08-26T11:57:20Z</dcterms:created>
  <dcterms:modified xsi:type="dcterms:W3CDTF">2015-09-04T11:06:52Z</dcterms:modified>
</cp:coreProperties>
</file>